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304" r:id="rId3"/>
    <p:sldId id="314" r:id="rId4"/>
    <p:sldId id="296" r:id="rId5"/>
    <p:sldId id="271" r:id="rId6"/>
    <p:sldId id="315" r:id="rId7"/>
    <p:sldId id="272" r:id="rId8"/>
    <p:sldId id="297" r:id="rId9"/>
    <p:sldId id="274" r:id="rId10"/>
    <p:sldId id="273" r:id="rId11"/>
    <p:sldId id="276" r:id="rId12"/>
    <p:sldId id="298" r:id="rId13"/>
    <p:sldId id="275" r:id="rId14"/>
    <p:sldId id="299" r:id="rId15"/>
    <p:sldId id="277" r:id="rId16"/>
    <p:sldId id="278" r:id="rId17"/>
    <p:sldId id="268" r:id="rId18"/>
    <p:sldId id="300" r:id="rId19"/>
    <p:sldId id="279" r:id="rId20"/>
    <p:sldId id="316" r:id="rId21"/>
    <p:sldId id="317" r:id="rId22"/>
    <p:sldId id="318" r:id="rId23"/>
    <p:sldId id="319" r:id="rId24"/>
    <p:sldId id="320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289" r:id="rId35"/>
    <p:sldId id="321" r:id="rId36"/>
    <p:sldId id="32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6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519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 why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98603"/>
              </a:xfrm>
              <a:prstGeom prst="rect">
                <a:avLst/>
              </a:prstGeom>
              <a:blipFill>
                <a:blip r:embed="rId2"/>
                <a:stretch>
                  <a:fillRect l="-1800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0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>
                              <a:latin typeface="Cambria Math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2084"/>
              </a:xfrm>
              <a:prstGeom prst="rect">
                <a:avLst/>
              </a:prstGeom>
              <a:blipFill>
                <a:blip r:embed="rId2"/>
                <a:stretch>
                  <a:fillRect l="-1800" t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746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is more easily integrated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Furthermore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is simpler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𝐥𝐧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itself. 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46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800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4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261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you should let</a:t>
                </a:r>
              </a:p>
              <a:p>
                <a:pPr algn="just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9179"/>
              </a:xfrm>
              <a:prstGeom prst="rect">
                <a:avLst/>
              </a:prstGeom>
              <a:blipFill>
                <a:blip r:embed="rId2"/>
                <a:stretch>
                  <a:fillRect l="-1800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78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787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178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1787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9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Integrand with a Single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Term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 i="0">
                                  <a:latin typeface="Cambria Math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122929"/>
                <a:ext cx="9144000" cy="312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One surprising application of Integration by Parts involves integrands consisting of single terms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as the one given in this example.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2929"/>
                <a:ext cx="9144000" cy="3125471"/>
              </a:xfrm>
              <a:prstGeom prst="rect">
                <a:avLst/>
              </a:prstGeom>
              <a:blipFill>
                <a:blip r:embed="rId3"/>
                <a:stretch>
                  <a:fillRect l="-1800" r="-1667" b="-3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48325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433939"/>
                <a:ext cx="9144000" cy="2509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This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𝐚𝐫𝐜𝐬𝐢𝐧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3939"/>
                <a:ext cx="9144000" cy="2509661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38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1211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211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93778"/>
                <a:ext cx="9144000" cy="1211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778"/>
                <a:ext cx="9144000" cy="1211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078864"/>
                <a:ext cx="9144000" cy="721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𝐚𝐫𝐜𝐬𝐢𝐧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8864"/>
                <a:ext cx="9144000" cy="721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area represented by this definite integral is shown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1676400"/>
            <a:ext cx="3533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15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Repeated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Use of Integration 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:endParaRPr lang="en-US" sz="3200" b="1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3200" b="1" i="0">
                                  <a:latin typeface="Cambria Math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5139"/>
              </a:xfrm>
              <a:prstGeom prst="rect">
                <a:avLst/>
              </a:prstGeom>
              <a:blipFill>
                <a:blip r:embed="rId2"/>
                <a:stretch>
                  <a:fillRect l="-1800" t="-3263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15148"/>
                <a:ext cx="9144000" cy="4050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factors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𝐬𝐢𝐧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 are equally easy to integrate.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becomes simpler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whereas the 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𝐬𝐢𝐧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func>
                    <m:r>
                      <a:rPr lang="en-US" sz="3200" b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b="1" dirty="0"/>
                  <a:t>does not. 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5148"/>
                <a:ext cx="9144000" cy="4050019"/>
              </a:xfrm>
              <a:prstGeom prst="rect">
                <a:avLst/>
              </a:prstGeom>
              <a:blipFill>
                <a:blip r:embed="rId3"/>
                <a:stretch>
                  <a:fillRect l="-1800" r="-1667" b="-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6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0" y="0"/>
                <a:ext cx="9144000" cy="2708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you should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𝒖</m:t>
                        </m:r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and obtain</a:t>
                </a:r>
                <a:endParaRPr lang="en-US" sz="3200" b="1" dirty="0"/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08818"/>
              </a:xfrm>
              <a:prstGeom prst="rect">
                <a:avLst/>
              </a:prstGeom>
              <a:blipFill>
                <a:blip r:embed="rId2"/>
                <a:stretch>
                  <a:fillRect l="-1800" t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590800"/>
                <a:ext cx="9144000" cy="1384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first use of integration by parts has succeeded in simplifying the original integral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but the integral on the right still doesn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t fit a basic integration rule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5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evaluate that </a:t>
                </a:r>
                <a:r>
                  <a:rPr lang="en-US" sz="3200" b="1" dirty="0" smtClean="0"/>
                  <a:t>integral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apply integration by parts again.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This </a:t>
                </a:r>
                <a:r>
                  <a:rPr lang="en-US" sz="3200" b="1" dirty="0"/>
                  <a:t>time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2462213"/>
              </a:xfrm>
              <a:prstGeom prst="rect">
                <a:avLst/>
              </a:prstGeom>
              <a:blipFill>
                <a:blip r:embed="rId2"/>
                <a:stretch>
                  <a:fillRect l="-1667" r="-1667" b="-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197086"/>
                <a:ext cx="9144000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func>
                            <m:func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97086"/>
                <a:ext cx="9144000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4592022"/>
                <a:ext cx="9144000" cy="19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Combining </a:t>
                </a:r>
                <a:r>
                  <a:rPr lang="en-US" sz="3200" b="1" dirty="0"/>
                  <a:t>these two results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2022"/>
                <a:ext cx="9144000" cy="1961178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133600"/>
            <a:ext cx="9144000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Techniques: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by Parts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6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When making repeated applications of integration by parts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need to be </a:t>
            </a:r>
            <a:r>
              <a:rPr lang="en-US" sz="3200" b="1" dirty="0" smtClean="0"/>
              <a:t>careful not </a:t>
            </a:r>
            <a:r>
              <a:rPr lang="en-US" sz="3200" b="1" dirty="0"/>
              <a:t>to interchange the substitutions in successive applications.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053824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first substitution was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1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3824"/>
                <a:ext cx="9144000" cy="1586396"/>
              </a:xfrm>
              <a:prstGeom prst="rect">
                <a:avLst/>
              </a:prstGeom>
              <a:blipFill>
                <a:blip r:embed="rId2"/>
                <a:stretch>
                  <a:fillRect l="-1667" r="-1667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What if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the second application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we had </a:t>
                </a:r>
                <a:r>
                  <a:rPr lang="en-US" sz="3200" b="1" dirty="0"/>
                  <a:t>switched the substitution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1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2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37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Then we </a:t>
                </a:r>
                <a:r>
                  <a:rPr lang="en-US" sz="3200" b="1" dirty="0"/>
                  <a:t>would have </a:t>
                </a:r>
                <a:r>
                  <a:rPr lang="en-US" sz="3200" b="1" dirty="0" smtClean="0"/>
                  <a:t>obtained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thereby undoing the previous integration and returning to the original integral.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37312"/>
              </a:xfrm>
              <a:prstGeom prst="rect">
                <a:avLst/>
              </a:prstGeom>
              <a:blipFill>
                <a:blip r:embed="rId2"/>
                <a:stretch>
                  <a:fillRect l="-1667" r="-1667" b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3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When making </a:t>
            </a:r>
            <a:r>
              <a:rPr lang="en-US" sz="3200" b="1" dirty="0"/>
              <a:t>repeated applications of integration by parts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we </a:t>
            </a:r>
            <a:r>
              <a:rPr lang="en-US" sz="3200" b="1" dirty="0"/>
              <a:t>should also watch for </a:t>
            </a:r>
            <a:r>
              <a:rPr lang="en-US" sz="3200" b="1" dirty="0" smtClean="0"/>
              <a:t>the appearance </a:t>
            </a:r>
            <a:r>
              <a:rPr lang="en-US" sz="3200" b="1" dirty="0"/>
              <a:t>of a constant multiple of the original integral.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this </a:t>
                </a:r>
                <a:r>
                  <a:rPr lang="en-US" sz="3200" b="1" dirty="0" smtClean="0"/>
                  <a:t>occurs when </a:t>
                </a:r>
                <a:r>
                  <a:rPr lang="en-US" sz="3200" b="1" dirty="0"/>
                  <a:t>you use integration by parts to </a:t>
                </a:r>
                <a:r>
                  <a:rPr lang="en-US" sz="3200" b="1" dirty="0" smtClean="0"/>
                  <a:t>find indefinite integral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and it also occurs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on </a:t>
                </a:r>
                <a:r>
                  <a:rPr lang="en-US" sz="3200" b="1" dirty="0"/>
                  <a:t>the next </a:t>
                </a:r>
                <a:r>
                  <a:rPr lang="en-US" sz="3200" b="1" dirty="0" smtClean="0"/>
                  <a:t>slide.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2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22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057400"/>
                <a:ext cx="9144000" cy="222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The most complicated portion of the integrand that can be easily integrated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 you should </a:t>
                </a: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9144000" cy="2229328"/>
              </a:xfrm>
              <a:prstGeom prst="rect">
                <a:avLst/>
              </a:prstGeom>
              <a:blipFill>
                <a:blip r:embed="rId3"/>
                <a:stretch>
                  <a:fillRect l="-1667" r="-1667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676724"/>
                <a:ext cx="9144000" cy="1876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76724"/>
                <a:ext cx="9144000" cy="1876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01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Integration by parts </a:t>
                </a:r>
                <a:r>
                  <a:rPr lang="en-US" sz="3200" b="1" dirty="0" smtClean="0"/>
                  <a:t>produces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13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4191000"/>
                <a:ext cx="9144000" cy="2675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675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2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22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273567"/>
                <a:ext cx="9144000" cy="13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3567"/>
                <a:ext cx="9144000" cy="13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942384"/>
                <a:ext cx="9144000" cy="2306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42384"/>
                <a:ext cx="9144000" cy="2306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5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you gain experience in using integration by parts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your skill in determining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will increase.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444809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next summary lists several common integrals with </a:t>
                </a:r>
                <a:r>
                  <a:rPr lang="en-US" sz="3200" b="1" dirty="0" smtClean="0"/>
                  <a:t>suggestions for </a:t>
                </a:r>
                <a:r>
                  <a:rPr lang="en-US" sz="3200" b="1" dirty="0"/>
                  <a:t>the choices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4809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0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07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𝐒𝐮𝐦𝐦𝐚𝐫𝐲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𝐂𝐨𝐦𝐦𝐨𝐧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𝐈𝐧𝐭𝐞𝐠𝐫𝐚𝐥𝐬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i="0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𝐈𝐧𝐭𝐞𝐠𝐫𝐚𝐭𝐢𝐨𝐧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𝐏𝐚𝐫𝐭𝐬</m:t>
                      </m:r>
                    </m:oMath>
                  </m:oMathPara>
                </a14:m>
                <a:endParaRPr lang="en-US" sz="36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/>
                  <a:t>For integrals of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𝒂𝒙</m:t>
                        </m:r>
                      </m:sup>
                    </m:sSup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  <m:r>
                      <a:rPr lang="en-US" sz="3200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  <m:r>
                      <a:rPr lang="en-US" sz="3200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07899"/>
              </a:xfrm>
              <a:prstGeom prst="rect">
                <a:avLst/>
              </a:prstGeom>
              <a:blipFill>
                <a:blip r:embed="rId2"/>
                <a:stretch>
                  <a:fillRect l="-2000" r="-166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907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𝐒𝐮𝐦𝐦𝐚𝐫𝐲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𝐂𝐨𝐦𝐦𝐨𝐧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𝐈𝐧𝐭𝐞𝐠𝐫𝐚𝐥𝐬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𝐈𝐧𝐭𝐞𝐠𝐫𝐚𝐭𝐢𝐨𝐧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𝐏𝐚𝐫𝐭𝐬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sz="3200" b="1" dirty="0" smtClean="0"/>
                  <a:t>For integrals of the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arc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arc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𝒂𝒙</m:t>
                        </m:r>
                      </m:e>
                    </m:func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3200" b="1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07899"/>
              </a:xfrm>
              <a:prstGeom prst="rect">
                <a:avLst/>
              </a:prstGeom>
              <a:blipFill>
                <a:blip r:embed="rId2"/>
                <a:stretch>
                  <a:fillRect l="-2000" r="-1667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16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𝐒𝐮𝐦𝐦𝐚𝐫𝐲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𝐂𝐨𝐦𝐦𝐨𝐧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𝐈𝐧𝐭𝐞𝐠𝐫𝐚𝐥𝐬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𝐈𝐧𝐭𝐞𝐠𝐫𝐚𝐭𝐢𝐨𝐧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𝐛𝐲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𝐏𝐚𝐫𝐭𝐬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3"/>
                </a:pPr>
                <a:r>
                  <a:rPr lang="en-US" sz="3200" b="1" dirty="0" smtClean="0"/>
                  <a:t>For integrals of the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𝒃𝒙</m:t>
                        </m:r>
                      </m:e>
                    </m:func>
                  </m:oMath>
                </a14:m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𝒃𝒙</m:t>
                        </m:r>
                      </m:e>
                    </m:func>
                  </m:oMath>
                </a14:m>
                <a:r>
                  <a:rPr lang="en-US" sz="3200" b="1" dirty="0" smtClean="0"/>
                  <a:t>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𝒂𝒙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169236"/>
              </a:xfrm>
              <a:prstGeom prst="rect">
                <a:avLst/>
              </a:prstGeom>
              <a:blipFill>
                <a:blip r:embed="rId2"/>
                <a:stretch>
                  <a:fillRect l="-2000"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this lecture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will study an important integration technique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𝐢𝐧𝐭𝐞𝐠𝐫𝐚𝐭𝐢𝐨𝐧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𝐛𝐲</m:t>
                    </m:r>
                  </m:oMath>
                </a14:m>
                <a:r>
                  <a:rPr lang="en-US" sz="32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𝐩𝐚𝐫𝐭𝐬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365423"/>
                <a:ext cx="9144000" cy="4492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This technique can be applied to a wide variety of functions and is particularly useful for integrands involving products of algebraic and transcendental </a:t>
                </a:r>
                <a:r>
                  <a:rPr lang="en-US" sz="3200" b="1" dirty="0" smtClean="0"/>
                  <a:t>functions such </a:t>
                </a:r>
                <a:r>
                  <a:rPr lang="en-US" sz="3200" b="1" dirty="0"/>
                  <a:t>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,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  <m:r>
                        <a:rPr lang="en-US" sz="3200" b="1">
                          <a:latin typeface="Cambria Math" charset="0"/>
                        </a:rPr>
                        <m:t>,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𝒙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>
                              <a:latin typeface="Cambria Math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</a:rPr>
                        <m:t>d</m:t>
                      </m:r>
                      <m:r>
                        <a:rPr lang="en-US" sz="3200" b="1" i="1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5423"/>
                <a:ext cx="9144000" cy="449257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51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problems involving repeated applications of integration by parts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 </a:t>
                </a:r>
                <a:r>
                  <a:rPr lang="en-US" sz="3200" b="1" dirty="0" smtClean="0"/>
                  <a:t>tabular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can help to organize the work.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method works well </a:t>
                </a:r>
                <a:r>
                  <a:rPr lang="en-US" sz="3200" b="1" dirty="0"/>
                  <a:t>for integrals of the </a:t>
                </a:r>
                <a:r>
                  <a:rPr lang="en-US" sz="3200" b="1" dirty="0" smtClean="0"/>
                  <a:t>form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panose="02040503050406030204" pitchFamily="18" charset="0"/>
                        </a:rPr>
                        <m:t>;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286136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</a:t>
                </a:r>
                <a:r>
                  <a:rPr lang="en-US" sz="3200" b="1" dirty="0" smtClean="0"/>
                  <a:t>tabular method find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136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743200"/>
                <a:ext cx="9144000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Begin as usual by </a:t>
                </a:r>
                <a:r>
                  <a:rPr lang="en-US" sz="3200" b="1" dirty="0" smtClean="0"/>
                  <a:t>letting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1503040"/>
              </a:xfrm>
              <a:prstGeom prst="rect">
                <a:avLst/>
              </a:prstGeom>
              <a:blipFill>
                <a:blip r:embed="rId3"/>
                <a:stretch>
                  <a:fillRect b="-1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572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Next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create a </a:t>
            </a:r>
            <a:r>
              <a:rPr lang="en-US" sz="3200" b="1" dirty="0"/>
              <a:t>table consisting of three columns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as shown.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680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823936"/>
                <a:ext cx="914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800" b="1" dirty="0" smtClean="0">
                    <a:solidFill>
                      <a:srgbClr val="C00000"/>
                    </a:solidFill>
                  </a:rPr>
                  <a:t>Differentiate until you obtain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as a derivative.</a:t>
                </a:r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3936"/>
                <a:ext cx="9144000" cy="738664"/>
              </a:xfrm>
              <a:prstGeom prst="rect">
                <a:avLst/>
              </a:prstGeom>
              <a:blipFill>
                <a:blip r:embed="rId3"/>
                <a:stretch>
                  <a:fillRect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096163"/>
                  </p:ext>
                </p:extLst>
              </p:nvPr>
            </p:nvGraphicFramePr>
            <p:xfrm>
              <a:off x="6794" y="830997"/>
              <a:ext cx="9137205" cy="3621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406">
                      <a:extLst>
                        <a:ext uri="{9D8B030D-6E8A-4147-A177-3AD203B41FA5}">
                          <a16:colId xmlns:a16="http://schemas.microsoft.com/office/drawing/2014/main" val="4017191739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198791123"/>
                        </a:ext>
                      </a:extLst>
                    </a:gridCol>
                    <a:gridCol w="2209800">
                      <a:extLst>
                        <a:ext uri="{9D8B030D-6E8A-4147-A177-3AD203B41FA5}">
                          <a16:colId xmlns:a16="http://schemas.microsoft.com/office/drawing/2014/main" val="342117595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96694458"/>
                        </a:ext>
                      </a:extLst>
                    </a:gridCol>
                    <a:gridCol w="2362199">
                      <a:extLst>
                        <a:ext uri="{9D8B030D-6E8A-4147-A177-3AD203B41FA5}">
                          <a16:colId xmlns:a16="http://schemas.microsoft.com/office/drawing/2014/main" val="28581472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Alternate</a:t>
                          </a:r>
                        </a:p>
                        <a:p>
                          <a:pPr algn="ctr"/>
                          <a:r>
                            <a:rPr lang="en-US" sz="2400" b="1" dirty="0" smtClean="0"/>
                            <a:t>signs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sz="2400" b="1" dirty="0" smtClean="0"/>
                            <a:t> and its</a:t>
                          </a:r>
                        </a:p>
                        <a:p>
                          <a:pPr algn="ctr"/>
                          <a:r>
                            <a:rPr lang="en-US" sz="2400" b="1" dirty="0" smtClean="0"/>
                            <a:t>derivatives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2400" b="1" dirty="0" smtClean="0"/>
                            <a:t> and its </a:t>
                          </a:r>
                        </a:p>
                        <a:p>
                          <a:pPr algn="ctr"/>
                          <a:r>
                            <a:rPr lang="en-US" sz="2400" b="1" dirty="0" smtClean="0"/>
                            <a:t>antiderivatives</a:t>
                          </a:r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723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59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1233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9908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𝟔𝟒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701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5096163"/>
                  </p:ext>
                </p:extLst>
              </p:nvPr>
            </p:nvGraphicFramePr>
            <p:xfrm>
              <a:off x="6794" y="830997"/>
              <a:ext cx="9137205" cy="3621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5406">
                      <a:extLst>
                        <a:ext uri="{9D8B030D-6E8A-4147-A177-3AD203B41FA5}">
                          <a16:colId xmlns:a16="http://schemas.microsoft.com/office/drawing/2014/main" val="4017191739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198791123"/>
                        </a:ext>
                      </a:extLst>
                    </a:gridCol>
                    <a:gridCol w="2209800">
                      <a:extLst>
                        <a:ext uri="{9D8B030D-6E8A-4147-A177-3AD203B41FA5}">
                          <a16:colId xmlns:a16="http://schemas.microsoft.com/office/drawing/2014/main" val="342117595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96694458"/>
                        </a:ext>
                      </a:extLst>
                    </a:gridCol>
                    <a:gridCol w="2362199">
                      <a:extLst>
                        <a:ext uri="{9D8B030D-6E8A-4147-A177-3AD203B41FA5}">
                          <a16:colId xmlns:a16="http://schemas.microsoft.com/office/drawing/2014/main" val="285814726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Alternate</a:t>
                          </a:r>
                        </a:p>
                        <a:p>
                          <a:pPr algn="ctr"/>
                          <a:r>
                            <a:rPr lang="en-US" sz="2400" b="1" dirty="0" smtClean="0"/>
                            <a:t>signs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4821" t="-5926" r="-159780" b="-34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598" t="-5926" r="-1289" b="-34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0723882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9" t="-185714" r="-28963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21" t="-185714" r="-15978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598" t="-185714" r="-1289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9598350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9" t="-173228" r="-289637" b="-2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21" t="-173228" r="-159780" b="-203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598" t="-173228" r="-1289" b="-2031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1233367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9" t="-271094" r="-289637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21" t="-271094" r="-159780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598" t="-271094" r="-1289" b="-1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908037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59" t="-371094" r="-28963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21" t="-371094" r="-15978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6598" t="-371094" r="-1289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701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4495800" y="44958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56758" y="2133600"/>
            <a:ext cx="1143000" cy="407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76500" y="1905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76500" y="25146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76500" y="32766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76500" y="40386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656758" y="2912192"/>
            <a:ext cx="1143000" cy="45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56758" y="3688485"/>
            <a:ext cx="1143000" cy="42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633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solution is obtained by adding the signed products of the diagonal </a:t>
                </a:r>
                <a:r>
                  <a:rPr lang="en-US" sz="3200" b="1" dirty="0" smtClean="0"/>
                  <a:t>entries: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</m:den>
                      </m:f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3372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7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8194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562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text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07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71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Integration by parts is based on the formula for the derivative of a product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𝒖𝒗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r>
                        <a:rPr lang="en-US" sz="3200" b="1" i="1">
                          <a:latin typeface="Cambria Math" charset="0"/>
                        </a:rPr>
                        <m:t>𝒗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US" sz="3200" b="1" i="1">
                          <a:latin typeface="Cambria Math" charset="0"/>
                        </a:rPr>
                        <m:t>𝒗𝒖</m:t>
                      </m:r>
                      <m:r>
                        <a:rPr lang="en-US" sz="3200" b="1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are differentiable functions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11401"/>
              </a:xfrm>
              <a:prstGeom prst="rect">
                <a:avLst/>
              </a:prstGeom>
              <a:blipFill>
                <a:blip r:embed="rId2"/>
                <a:stretch>
                  <a:fillRect l="-1667" r="-1667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3844239"/>
                <a:ext cx="9144000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3200" b="1" dirty="0"/>
                  <a:t> are </a:t>
                </a:r>
                <a:r>
                  <a:rPr lang="en-US" sz="3200" b="1" dirty="0" smtClean="0"/>
                  <a:t>continuous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integrate both sides of this equation to 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44239"/>
                <a:ext cx="9144000" cy="286136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084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/>
                  <a:t> are functions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have continuous derivatives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</m:e>
                      </m:nary>
                      <m:r>
                        <a:rPr lang="en-US" sz="3200" b="1" i="1">
                          <a:latin typeface="Cambria Math" charset="0"/>
                        </a:rPr>
                        <m:t>=</m:t>
                      </m:r>
                      <m:r>
                        <a:rPr lang="en-US" sz="3200" b="1" i="1">
                          <a:latin typeface="Cambria Math" charset="0"/>
                        </a:rPr>
                        <m:t>𝒖𝒗</m:t>
                      </m:r>
                      <m:r>
                        <a:rPr lang="en-US" sz="3200" b="1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>
                              <a:latin typeface="Cambria Math" charset="0"/>
                            </a:rPr>
                            <m:t>𝒗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charset="0"/>
                            </a:rPr>
                            <m:t>𝒖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formula expresses the original integral in terms of another integral. </a:t>
                </a:r>
                <a:r>
                  <a:rPr lang="en-US" sz="3200" b="1" dirty="0" smtClean="0"/>
                  <a:t>Depending </a:t>
                </a:r>
                <a:r>
                  <a:rPr lang="en-US" sz="3200" b="1" dirty="0"/>
                  <a:t>on the choices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may be easier to evaluate the second integral than the original one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8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3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choices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are critical in the integration by parts process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guidelines </a:t>
                </a:r>
                <a:r>
                  <a:rPr lang="en-US" sz="3200" b="1" dirty="0"/>
                  <a:t>below are provided.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2706687"/>
                <a:ext cx="9144000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𝐆𝐮𝐢𝐝𝐞𝐥𝐢𝐧𝐞𝐬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𝐛𝐲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𝐏𝐚𝐫𝐭𝐬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Try </a:t>
                </a:r>
                <a:r>
                  <a:rPr lang="en-US" sz="3200" b="1" dirty="0"/>
                  <a:t>letting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be the most complicated portion of the integrand that fits a basic integration rule. </a:t>
                </a: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will be the remaining factor(s) of the integrand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6687"/>
                <a:ext cx="9144000" cy="3877985"/>
              </a:xfrm>
              <a:prstGeom prst="rect">
                <a:avLst/>
              </a:prstGeom>
              <a:blipFill>
                <a:blip r:embed="rId3"/>
                <a:stretch>
                  <a:fillRect l="-2000" r="-1667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0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sz="3200" b="1" dirty="0" smtClean="0"/>
                  <a:t>Try </a:t>
                </a:r>
                <a:r>
                  <a:rPr lang="en-US" sz="3200" b="1" dirty="0"/>
                  <a:t>letting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/>
                  <a:t> be the portion of the integrand whose derivative is a function simpler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 smtClean="0"/>
                  <a:t>.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will be the remaining factor(s) of the integrand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046988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3048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using integration by parts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note that you can first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or first </a:t>
                </a:r>
                <a:r>
                  <a:rPr lang="en-US" sz="3200" b="1" dirty="0" smtClean="0"/>
                  <a:t>choose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After you choose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choice of the other factor is </a:t>
            </a:r>
            <a:r>
              <a:rPr lang="en-US" sz="3200" b="1" dirty="0" smtClean="0"/>
              <a:t>determined — it </a:t>
            </a:r>
            <a:r>
              <a:rPr lang="en-US" sz="3200" b="1" dirty="0"/>
              <a:t>must </a:t>
            </a:r>
            <a:r>
              <a:rPr lang="en-US" sz="3200" b="1" dirty="0" smtClean="0"/>
              <a:t>be the </a:t>
            </a:r>
            <a:r>
              <a:rPr lang="en-US" sz="3200" b="1" dirty="0"/>
              <a:t>remaining portion of the integrand.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28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305233"/>
                <a:ext cx="9144000" cy="355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 smtClean="0"/>
                  <a:t>To </a:t>
                </a:r>
                <a:r>
                  <a:rPr lang="en-US" sz="3200" b="1" dirty="0"/>
                  <a:t>apply integration by parts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need to write the integral in the form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𝒖</m:t>
                        </m:r>
                        <m:r>
                          <m:rPr>
                            <m:sty m:val="p"/>
                          </m:rPr>
                          <a:rPr lang="en-US" sz="3200" b="0" i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d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𝒗</m:t>
                        </m:r>
                      </m:e>
                    </m:nary>
                  </m:oMath>
                </a14:m>
                <a:r>
                  <a:rPr lang="en-US" sz="3200" b="1" dirty="0"/>
                  <a:t>. </a:t>
                </a:r>
                <a:r>
                  <a:rPr lang="en-US" sz="3200" b="1" dirty="0" smtClean="0"/>
                  <a:t>There </a:t>
                </a:r>
                <a:r>
                  <a:rPr lang="en-US" sz="3200" b="1" dirty="0"/>
                  <a:t>are several ways to do this</a:t>
                </a:r>
                <a:r>
                  <a:rPr lang="en-US" sz="3200" b="1" dirty="0" smtClean="0"/>
                  <a:t>:</a:t>
                </a:r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5233"/>
                <a:ext cx="9144000" cy="3552767"/>
              </a:xfrm>
              <a:prstGeom prst="rect">
                <a:avLst/>
              </a:prstGeom>
              <a:blipFill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1828800"/>
                <a:ext cx="9144000" cy="143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Integration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by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Parts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e>
                    </m:nary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>
                            <a:latin typeface="Cambria Math" charset="0"/>
                          </a:rPr>
                          <m:t>𝒙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>
                        <a:latin typeface="Cambria Math" charset="0"/>
                      </a:rPr>
                      <m:t>d</m:t>
                    </m:r>
                    <m:r>
                      <a:rPr lang="en-US" sz="3200" b="1" i="1">
                        <a:latin typeface="Cambria Math" charset="0"/>
                      </a:rPr>
                      <m:t>𝒙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1437701"/>
              </a:xfrm>
              <a:prstGeom prst="rect">
                <a:avLst/>
              </a:prstGeom>
              <a:blipFill>
                <a:blip r:embed="rId3"/>
                <a:stretch>
                  <a:fillRect l="-1667" t="-5932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Also 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must contain the </a:t>
                </a:r>
                <a:r>
                  <a:rPr lang="en-US" sz="3200" b="1" dirty="0" smtClean="0"/>
                  <a:t>differential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of the original integral.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0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guideline stated above suggests </a:t>
                </a:r>
                <a:r>
                  <a:rPr lang="en-US" sz="3200" b="1" dirty="0"/>
                  <a:t>the first option </a:t>
                </a:r>
                <a:r>
                  <a:rPr lang="en-US" sz="3200" b="1" dirty="0" smtClean="0"/>
                  <a:t>because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simpler than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itself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part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𝒗</m:t>
                    </m:r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>
                        <a:solidFill>
                          <a:srgbClr val="002060"/>
                        </a:solidFill>
                        <a:latin typeface="Cambria Math" charset="0"/>
                      </a:rPr>
                      <m:t>d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the most complicated </a:t>
                </a:r>
                <a:r>
                  <a:rPr lang="en-US" sz="3200" b="1" dirty="0" smtClean="0"/>
                  <a:t>of </a:t>
                </a:r>
                <a:r>
                  <a:rPr lang="en-US" sz="3200" b="1" dirty="0"/>
                  <a:t>the integrand that fits a basic integration </a:t>
                </a:r>
                <a:r>
                  <a:rPr lang="en-US" sz="3200" b="1" dirty="0" smtClean="0"/>
                  <a:t>formula.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78423"/>
              </a:xfrm>
              <a:prstGeom prst="rect">
                <a:avLst/>
              </a:prstGeom>
              <a:blipFill>
                <a:blip r:embed="rId2"/>
                <a:stretch>
                  <a:fillRect l="-1800" t="-1557" r="-1667" b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8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906</TotalTime>
  <Words>868</Words>
  <Application>Microsoft Office PowerPoint</Application>
  <PresentationFormat>On-screen Show (4:3)</PresentationFormat>
  <Paragraphs>164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148</cp:revision>
  <dcterms:created xsi:type="dcterms:W3CDTF">2006-08-16T00:00:00Z</dcterms:created>
  <dcterms:modified xsi:type="dcterms:W3CDTF">2021-04-01T19:41:15Z</dcterms:modified>
</cp:coreProperties>
</file>